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2" r:id="rId17"/>
    <p:sldId id="274" r:id="rId18"/>
    <p:sldId id="273" r:id="rId19"/>
    <p:sldId id="275" r:id="rId20"/>
    <p:sldId id="271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6" autoAdjust="0"/>
    <p:restoredTop sz="94660"/>
  </p:normalViewPr>
  <p:slideViewPr>
    <p:cSldViewPr>
      <p:cViewPr varScale="1">
        <p:scale>
          <a:sx n="44" d="100"/>
          <a:sy n="44" d="100"/>
        </p:scale>
        <p:origin x="-110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E8AC7-8E72-4998-9D05-36FAEE168B3D}" type="datetimeFigureOut">
              <a:rPr lang="it-IT" smtClean="0"/>
              <a:t>18/03/2016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5DFA3-3D22-46AE-83BA-A4CF0EAB3F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47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5DFA3-3D22-46AE-83BA-A4CF0EAB3FA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1839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5DFA3-3D22-46AE-83BA-A4CF0EAB3FA0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5827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809C-E04B-4C7E-9DB7-DD78E003439F}" type="datetimeFigureOut">
              <a:rPr lang="it-IT" smtClean="0"/>
              <a:t>18/03/2016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0B53-D82B-45BF-85FA-BABFCAC54A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5284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809C-E04B-4C7E-9DB7-DD78E003439F}" type="datetimeFigureOut">
              <a:rPr lang="it-IT" smtClean="0"/>
              <a:t>18/03/2016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0B53-D82B-45BF-85FA-BABFCAC54A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69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809C-E04B-4C7E-9DB7-DD78E003439F}" type="datetimeFigureOut">
              <a:rPr lang="it-IT" smtClean="0"/>
              <a:t>18/03/2016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0B53-D82B-45BF-85FA-BABFCAC54A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084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809C-E04B-4C7E-9DB7-DD78E003439F}" type="datetimeFigureOut">
              <a:rPr lang="it-IT" smtClean="0"/>
              <a:t>18/03/2016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0B53-D82B-45BF-85FA-BABFCAC54A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467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809C-E04B-4C7E-9DB7-DD78E003439F}" type="datetimeFigureOut">
              <a:rPr lang="it-IT" smtClean="0"/>
              <a:t>18/03/2016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0B53-D82B-45BF-85FA-BABFCAC54A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15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809C-E04B-4C7E-9DB7-DD78E003439F}" type="datetimeFigureOut">
              <a:rPr lang="it-IT" smtClean="0"/>
              <a:t>18/03/2016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0B53-D82B-45BF-85FA-BABFCAC54A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68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809C-E04B-4C7E-9DB7-DD78E003439F}" type="datetimeFigureOut">
              <a:rPr lang="it-IT" smtClean="0"/>
              <a:t>18/03/2016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0B53-D82B-45BF-85FA-BABFCAC54A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091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809C-E04B-4C7E-9DB7-DD78E003439F}" type="datetimeFigureOut">
              <a:rPr lang="it-IT" smtClean="0"/>
              <a:t>18/03/2016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0B53-D82B-45BF-85FA-BABFCAC54A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287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809C-E04B-4C7E-9DB7-DD78E003439F}" type="datetimeFigureOut">
              <a:rPr lang="it-IT" smtClean="0"/>
              <a:t>18/03/2016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0B53-D82B-45BF-85FA-BABFCAC54A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3220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809C-E04B-4C7E-9DB7-DD78E003439F}" type="datetimeFigureOut">
              <a:rPr lang="it-IT" smtClean="0"/>
              <a:t>18/03/2016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0B53-D82B-45BF-85FA-BABFCAC54A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09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809C-E04B-4C7E-9DB7-DD78E003439F}" type="datetimeFigureOut">
              <a:rPr lang="it-IT" smtClean="0"/>
              <a:t>18/03/2016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0B53-D82B-45BF-85FA-BABFCAC54A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021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2809C-E04B-4C7E-9DB7-DD78E003439F}" type="datetimeFigureOut">
              <a:rPr lang="it-IT" smtClean="0"/>
              <a:t>18/03/2016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90B53-D82B-45BF-85FA-BABFCAC54A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3600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5301208"/>
            <a:ext cx="9144000" cy="1556792"/>
          </a:xfrm>
        </p:spPr>
        <p:txBody>
          <a:bodyPr>
            <a:noAutofit/>
          </a:bodyPr>
          <a:lstStyle/>
          <a:p>
            <a:r>
              <a:rPr lang="it-IT" sz="2000" b="1" dirty="0">
                <a:solidFill>
                  <a:srgbClr val="FFC000"/>
                </a:solidFill>
                <a:latin typeface="Andalus" panose="02020603050405020304" pitchFamily="18" charset="-78"/>
              </a:rPr>
              <a:t>Pietro Alemanno, </a:t>
            </a:r>
            <a:r>
              <a:rPr lang="it-IT" sz="2000" b="1" i="1" dirty="0">
                <a:solidFill>
                  <a:srgbClr val="FFC000"/>
                </a:solidFill>
                <a:latin typeface="Andalus" panose="02020603050405020304" pitchFamily="18" charset="-78"/>
              </a:rPr>
              <a:t>Mater </a:t>
            </a:r>
            <a:r>
              <a:rPr lang="it-IT" sz="2000" b="1" i="1" dirty="0" err="1">
                <a:solidFill>
                  <a:srgbClr val="FFC000"/>
                </a:solidFill>
                <a:latin typeface="Andalus" panose="02020603050405020304" pitchFamily="18" charset="-78"/>
              </a:rPr>
              <a:t>misericordia</a:t>
            </a:r>
            <a:r>
              <a:rPr lang="it-IT" sz="2000" b="1" dirty="0" err="1">
                <a:solidFill>
                  <a:srgbClr val="FFC000"/>
                </a:solidFill>
                <a:latin typeface="Andalus" panose="02020603050405020304" pitchFamily="18" charset="-78"/>
              </a:rPr>
              <a:t>e</a:t>
            </a:r>
            <a:r>
              <a:rPr lang="it-IT" sz="2000" b="1" dirty="0">
                <a:solidFill>
                  <a:srgbClr val="FFC000"/>
                </a:solidFill>
                <a:latin typeface="Andalus" panose="02020603050405020304" pitchFamily="18" charset="-78"/>
              </a:rPr>
              <a:t>, in </a:t>
            </a:r>
            <a:r>
              <a:rPr lang="it-IT" sz="2000" b="1" dirty="0" smtClean="0">
                <a:solidFill>
                  <a:srgbClr val="FFC000"/>
                </a:solidFill>
                <a:latin typeface="Andalus" panose="02020603050405020304" pitchFamily="18" charset="-78"/>
              </a:rPr>
              <a:t> </a:t>
            </a:r>
            <a:r>
              <a:rPr lang="it-IT" sz="2000" b="1" dirty="0">
                <a:solidFill>
                  <a:srgbClr val="FFC000"/>
                </a:solidFill>
                <a:latin typeface="Andalus" panose="02020603050405020304" pitchFamily="18" charset="-78"/>
              </a:rPr>
              <a:t>Sarnano (MC), </a:t>
            </a:r>
            <a:r>
              <a:rPr lang="it-IT" sz="2000" b="1" dirty="0" smtClean="0">
                <a:solidFill>
                  <a:srgbClr val="FFC000"/>
                </a:solidFill>
                <a:latin typeface="Andalus" panose="02020603050405020304" pitchFamily="18" charset="-78"/>
              </a:rPr>
              <a:t> </a:t>
            </a:r>
            <a:r>
              <a:rPr lang="it-IT" sz="2000" b="1" dirty="0">
                <a:solidFill>
                  <a:srgbClr val="FFC000"/>
                </a:solidFill>
                <a:latin typeface="Andalus" panose="02020603050405020304" pitchFamily="18" charset="-78"/>
              </a:rPr>
              <a:t>1494 </a:t>
            </a:r>
            <a:r>
              <a:rPr lang="it-IT" sz="4300" b="1" dirty="0" smtClean="0">
                <a:solidFill>
                  <a:srgbClr val="FFC000"/>
                </a:solidFill>
                <a:latin typeface="Andalus" panose="02020603050405020304" pitchFamily="18" charset="-78"/>
              </a:rPr>
              <a:t/>
            </a:r>
            <a:br>
              <a:rPr lang="it-IT" sz="4300" b="1" dirty="0" smtClean="0">
                <a:solidFill>
                  <a:srgbClr val="FFC000"/>
                </a:solidFill>
                <a:latin typeface="Andalus" panose="02020603050405020304" pitchFamily="18" charset="-78"/>
              </a:rPr>
            </a:br>
            <a:r>
              <a:rPr lang="it-IT" sz="4300" b="1" dirty="0" smtClean="0">
                <a:solidFill>
                  <a:srgbClr val="FFC000"/>
                </a:solidFill>
                <a:latin typeface="Andalus" panose="02020603050405020304" pitchFamily="18" charset="-78"/>
              </a:rPr>
              <a:t>La </a:t>
            </a:r>
            <a:r>
              <a:rPr lang="it-IT" sz="4300" b="1" i="1" dirty="0" smtClean="0">
                <a:solidFill>
                  <a:srgbClr val="FFC000"/>
                </a:solidFill>
                <a:latin typeface="Andalus" panose="02020603050405020304" pitchFamily="18" charset="-78"/>
              </a:rPr>
              <a:t>Mater </a:t>
            </a:r>
            <a:r>
              <a:rPr lang="it-IT" sz="4300" b="1" i="1" dirty="0" err="1" smtClean="0">
                <a:solidFill>
                  <a:srgbClr val="FFC000"/>
                </a:solidFill>
                <a:latin typeface="Andalus" panose="02020603050405020304" pitchFamily="18" charset="-78"/>
              </a:rPr>
              <a:t>Misericordiae</a:t>
            </a:r>
            <a:r>
              <a:rPr lang="it-IT" sz="4300" b="1" i="1" dirty="0" smtClean="0">
                <a:solidFill>
                  <a:srgbClr val="FFC000"/>
                </a:solidFill>
                <a:latin typeface="Andalus" panose="02020603050405020304" pitchFamily="18" charset="-78"/>
              </a:rPr>
              <a:t/>
            </a:r>
            <a:br>
              <a:rPr lang="it-IT" sz="4300" b="1" i="1" dirty="0" smtClean="0">
                <a:solidFill>
                  <a:srgbClr val="FFC000"/>
                </a:solidFill>
                <a:latin typeface="Andalus" panose="02020603050405020304" pitchFamily="18" charset="-78"/>
              </a:rPr>
            </a:br>
            <a:r>
              <a:rPr lang="it-IT" sz="4300" b="1" dirty="0" smtClean="0">
                <a:solidFill>
                  <a:srgbClr val="FFC000"/>
                </a:solidFill>
                <a:latin typeface="Andalus" panose="02020603050405020304" pitchFamily="18" charset="-78"/>
              </a:rPr>
              <a:t>nella pietà e nell’arte </a:t>
            </a:r>
            <a:endParaRPr lang="it-IT" sz="4300" b="1" dirty="0">
              <a:solidFill>
                <a:srgbClr val="FFC000"/>
              </a:solidFill>
              <a:latin typeface="Andalus" panose="02020603050405020304" pitchFamily="18" charset="-78"/>
            </a:endParaRPr>
          </a:p>
        </p:txBody>
      </p:sp>
      <p:pic>
        <p:nvPicPr>
          <p:cNvPr id="1027" name="Picture 3" descr="C:\Users\Cecilia\Desktop\misericordiae\Sarnano, Santa Maria di Piazza Al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790"/>
            <a:ext cx="4852896" cy="507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2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27984" y="4509120"/>
            <a:ext cx="4716016" cy="2232248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it-IT" sz="2000" b="1" dirty="0" smtClean="0">
                <a:solidFill>
                  <a:srgbClr val="FFC000"/>
                </a:solidFill>
              </a:rPr>
              <a:t> Piero della Francesca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it-IT" sz="2000" b="1" dirty="0">
                <a:solidFill>
                  <a:srgbClr val="FFC000"/>
                </a:solidFill>
              </a:rPr>
              <a:t> </a:t>
            </a:r>
            <a:r>
              <a:rPr lang="it-IT" sz="2000" b="1" i="1" dirty="0" smtClean="0">
                <a:solidFill>
                  <a:srgbClr val="FFC000"/>
                </a:solidFill>
              </a:rPr>
              <a:t>Madonna </a:t>
            </a:r>
            <a:r>
              <a:rPr lang="it-IT" sz="2000" b="1" i="1" dirty="0">
                <a:solidFill>
                  <a:srgbClr val="FFC000"/>
                </a:solidFill>
              </a:rPr>
              <a:t>della Misericordia</a:t>
            </a:r>
            <a:r>
              <a:rPr lang="it-IT" sz="2000" b="1" i="1" dirty="0" smtClean="0">
                <a:solidFill>
                  <a:srgbClr val="FFC000"/>
                </a:solidFill>
              </a:rPr>
              <a:t>, 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it-IT" sz="2000" b="1" dirty="0" smtClean="0">
                <a:solidFill>
                  <a:srgbClr val="FFC000"/>
                </a:solidFill>
              </a:rPr>
              <a:t> polittico,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it-IT" sz="2000" b="1" dirty="0" smtClean="0">
                <a:solidFill>
                  <a:srgbClr val="FFC000"/>
                </a:solidFill>
              </a:rPr>
              <a:t> Pinacoteca </a:t>
            </a:r>
            <a:r>
              <a:rPr lang="it-IT" sz="2000" b="1" dirty="0">
                <a:solidFill>
                  <a:srgbClr val="FFC000"/>
                </a:solidFill>
              </a:rPr>
              <a:t>Comunale di </a:t>
            </a:r>
            <a:r>
              <a:rPr lang="it-IT" sz="2000" b="1" dirty="0" smtClean="0">
                <a:solidFill>
                  <a:srgbClr val="FFC000"/>
                </a:solidFill>
              </a:rPr>
              <a:t>Sansepolcro, 1460</a:t>
            </a:r>
            <a:endParaRPr lang="it-IT" sz="2000" b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Marina\Pictures\piero sanserpolcro 148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248472" cy="65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73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63402" y="3933056"/>
            <a:ext cx="2280598" cy="2193107"/>
          </a:xfrm>
        </p:spPr>
        <p:txBody>
          <a:bodyPr>
            <a:noAutofit/>
          </a:bodyPr>
          <a:lstStyle/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it-IT" sz="2000" b="1" dirty="0">
                <a:solidFill>
                  <a:srgbClr val="FFC000"/>
                </a:solidFill>
              </a:rPr>
              <a:t>Bartolo di </a:t>
            </a:r>
            <a:r>
              <a:rPr lang="it-IT" sz="2000" b="1" dirty="0" err="1">
                <a:solidFill>
                  <a:srgbClr val="FFC000"/>
                </a:solidFill>
              </a:rPr>
              <a:t>Fredi</a:t>
            </a:r>
            <a:r>
              <a:rPr lang="it-IT" sz="2000" b="1" dirty="0">
                <a:solidFill>
                  <a:srgbClr val="FFC000"/>
                </a:solidFill>
              </a:rPr>
              <a:t>, Madonna della Misericordia </a:t>
            </a:r>
            <a:endParaRPr lang="it-IT" sz="2000" b="1" dirty="0" smtClean="0">
              <a:solidFill>
                <a:srgbClr val="FFC000"/>
              </a:solidFill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it-IT" sz="2000" b="1" dirty="0" smtClean="0">
                <a:solidFill>
                  <a:srgbClr val="FFC000"/>
                </a:solidFill>
              </a:rPr>
              <a:t>o </a:t>
            </a:r>
            <a:r>
              <a:rPr lang="it-IT" sz="2000" b="1" dirty="0">
                <a:solidFill>
                  <a:srgbClr val="FFC000"/>
                </a:solidFill>
              </a:rPr>
              <a:t>del Parto, </a:t>
            </a:r>
            <a:endParaRPr lang="it-IT" sz="2000" b="1" dirty="0" smtClean="0">
              <a:solidFill>
                <a:srgbClr val="FFC000"/>
              </a:solidFill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it-IT" sz="2000" b="1" dirty="0" smtClean="0">
                <a:solidFill>
                  <a:srgbClr val="FFC000"/>
                </a:solidFill>
              </a:rPr>
              <a:t>Pienza</a:t>
            </a:r>
            <a:r>
              <a:rPr lang="it-IT" sz="2000" b="1" dirty="0">
                <a:solidFill>
                  <a:srgbClr val="FFC000"/>
                </a:solidFill>
              </a:rPr>
              <a:t>, </a:t>
            </a:r>
            <a:endParaRPr lang="it-IT" sz="2000" b="1" dirty="0" smtClean="0">
              <a:solidFill>
                <a:srgbClr val="FFC000"/>
              </a:solidFill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it-IT" sz="2000" b="1" dirty="0" smtClean="0">
                <a:solidFill>
                  <a:srgbClr val="FFC000"/>
                </a:solidFill>
              </a:rPr>
              <a:t>Museo </a:t>
            </a:r>
            <a:r>
              <a:rPr lang="it-IT" sz="2000" b="1" dirty="0">
                <a:solidFill>
                  <a:srgbClr val="FFC000"/>
                </a:solidFill>
              </a:rPr>
              <a:t>diocesano 1364</a:t>
            </a:r>
          </a:p>
        </p:txBody>
      </p:sp>
      <p:pic>
        <p:nvPicPr>
          <p:cNvPr id="1026" name="Picture 2" descr="F:\misericordiae\3. bartolo di Fredi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75589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28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5805264"/>
            <a:ext cx="8964488" cy="1052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000" b="1" dirty="0">
                <a:solidFill>
                  <a:srgbClr val="FFC000"/>
                </a:solidFill>
              </a:rPr>
              <a:t>Jacobello da Fiore, Trittico della Madonna della Misericordia,  </a:t>
            </a:r>
            <a:endParaRPr lang="it-IT" sz="2000" b="1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it-IT" sz="2000" b="1" dirty="0" smtClean="0">
                <a:solidFill>
                  <a:srgbClr val="FFC000"/>
                </a:solidFill>
              </a:rPr>
              <a:t> </a:t>
            </a:r>
            <a:r>
              <a:rPr lang="it-IT" sz="2000" b="1" dirty="0">
                <a:solidFill>
                  <a:srgbClr val="FFC000"/>
                </a:solidFill>
              </a:rPr>
              <a:t>Gallerie dell'Accademia, Venezia, 1415.</a:t>
            </a:r>
          </a:p>
        </p:txBody>
      </p:sp>
      <p:pic>
        <p:nvPicPr>
          <p:cNvPr id="3074" name="Picture 2" descr="F:\misericordiae\7. triptych jacobello da fi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910"/>
            <a:ext cx="7593918" cy="552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8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5733256"/>
            <a:ext cx="8280920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000" b="1" dirty="0">
                <a:solidFill>
                  <a:srgbClr val="FFC000"/>
                </a:solidFill>
              </a:rPr>
              <a:t>Domenico </a:t>
            </a:r>
            <a:r>
              <a:rPr lang="it-IT" sz="2000" b="1" dirty="0" smtClean="0">
                <a:solidFill>
                  <a:srgbClr val="FFC000"/>
                </a:solidFill>
              </a:rPr>
              <a:t>Ghirlandaio, </a:t>
            </a:r>
            <a:r>
              <a:rPr lang="it-IT" sz="2000" b="1" i="1" dirty="0" smtClean="0">
                <a:solidFill>
                  <a:srgbClr val="FFC000"/>
                </a:solidFill>
              </a:rPr>
              <a:t>Mater </a:t>
            </a:r>
            <a:r>
              <a:rPr lang="it-IT" sz="2000" b="1" i="1" dirty="0" err="1" smtClean="0">
                <a:solidFill>
                  <a:srgbClr val="FFC000"/>
                </a:solidFill>
              </a:rPr>
              <a:t>misericordiae</a:t>
            </a:r>
            <a:r>
              <a:rPr lang="it-IT" sz="2000" b="1" dirty="0" smtClean="0">
                <a:solidFill>
                  <a:srgbClr val="FFC000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it-IT" sz="2000" b="1" dirty="0" smtClean="0">
                <a:solidFill>
                  <a:srgbClr val="FFC000"/>
                </a:solidFill>
              </a:rPr>
              <a:t> </a:t>
            </a:r>
            <a:r>
              <a:rPr lang="it-IT" sz="2000" b="1" dirty="0">
                <a:solidFill>
                  <a:srgbClr val="FFC000"/>
                </a:solidFill>
              </a:rPr>
              <a:t>Firenze Ognissanti, cappella Vespucci, 1472 </a:t>
            </a:r>
          </a:p>
          <a:p>
            <a:pPr marL="0" indent="0">
              <a:buNone/>
            </a:pPr>
            <a:endParaRPr lang="it-IT" sz="2000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Marina\Desktop\arte sacra\misericordiae\Domenico_ghirlandaio,_madonna_della_misericordia,_ognissanti,_Firen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57"/>
            <a:ext cx="8352927" cy="562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0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221088"/>
            <a:ext cx="4283968" cy="2520280"/>
          </a:xfrm>
        </p:spPr>
        <p:txBody>
          <a:bodyPr>
            <a:normAutofit/>
          </a:bodyPr>
          <a:lstStyle/>
          <a:p>
            <a:r>
              <a:rPr lang="it-IT" sz="2000" b="1" dirty="0">
                <a:solidFill>
                  <a:srgbClr val="FFC000"/>
                </a:solidFill>
              </a:rPr>
              <a:t>Bartolomeo Caporali,  </a:t>
            </a:r>
            <a:r>
              <a:rPr lang="it-IT" sz="2000" b="1" dirty="0" smtClean="0">
                <a:solidFill>
                  <a:srgbClr val="FFC000"/>
                </a:solidFill>
              </a:rPr>
              <a:t/>
            </a:r>
            <a:br>
              <a:rPr lang="it-IT" sz="2000" b="1" dirty="0" smtClean="0">
                <a:solidFill>
                  <a:srgbClr val="FFC000"/>
                </a:solidFill>
              </a:rPr>
            </a:br>
            <a:r>
              <a:rPr lang="it-IT" sz="2000" b="1" i="1" dirty="0" smtClean="0">
                <a:solidFill>
                  <a:srgbClr val="FFC000"/>
                </a:solidFill>
              </a:rPr>
              <a:t>Madonna </a:t>
            </a:r>
            <a:r>
              <a:rPr lang="it-IT" sz="2000" b="1" i="1" dirty="0">
                <a:solidFill>
                  <a:srgbClr val="FFC000"/>
                </a:solidFill>
              </a:rPr>
              <a:t>della Misericordia</a:t>
            </a:r>
            <a:r>
              <a:rPr lang="it-IT" sz="2000" b="1" dirty="0">
                <a:solidFill>
                  <a:srgbClr val="FFC000"/>
                </a:solidFill>
              </a:rPr>
              <a:t>, 1482 </a:t>
            </a:r>
            <a:r>
              <a:rPr lang="it-IT" sz="2000" b="1" dirty="0" smtClean="0">
                <a:solidFill>
                  <a:srgbClr val="FFC000"/>
                </a:solidFill>
              </a:rPr>
              <a:t/>
            </a:r>
            <a:br>
              <a:rPr lang="it-IT" sz="2000" b="1" dirty="0" smtClean="0">
                <a:solidFill>
                  <a:srgbClr val="FFC000"/>
                </a:solidFill>
              </a:rPr>
            </a:br>
            <a:r>
              <a:rPr lang="it-IT" sz="2000" b="1" dirty="0" smtClean="0">
                <a:solidFill>
                  <a:srgbClr val="FFC000"/>
                </a:solidFill>
              </a:rPr>
              <a:t>Montone </a:t>
            </a:r>
            <a:r>
              <a:rPr lang="it-IT" sz="2000" b="1" dirty="0">
                <a:solidFill>
                  <a:srgbClr val="FFC000"/>
                </a:solidFill>
              </a:rPr>
              <a:t>(Perugia</a:t>
            </a:r>
            <a:r>
              <a:rPr lang="it-IT" sz="2000" b="1" dirty="0" smtClean="0">
                <a:solidFill>
                  <a:srgbClr val="FFC000"/>
                </a:solidFill>
              </a:rPr>
              <a:t>),</a:t>
            </a:r>
            <a:br>
              <a:rPr lang="it-IT" sz="2000" b="1" dirty="0" smtClean="0">
                <a:solidFill>
                  <a:srgbClr val="FFC000"/>
                </a:solidFill>
              </a:rPr>
            </a:br>
            <a:r>
              <a:rPr lang="it-IT" sz="2000" b="1" dirty="0" smtClean="0">
                <a:solidFill>
                  <a:srgbClr val="FFC000"/>
                </a:solidFill>
              </a:rPr>
              <a:t> </a:t>
            </a:r>
            <a:r>
              <a:rPr lang="it-IT" sz="2000" b="1" dirty="0">
                <a:solidFill>
                  <a:srgbClr val="FFC000"/>
                </a:solidFill>
              </a:rPr>
              <a:t>Museo Civico di San Francesco</a:t>
            </a:r>
          </a:p>
        </p:txBody>
      </p:sp>
      <p:pic>
        <p:nvPicPr>
          <p:cNvPr id="2051" name="Picture 3" descr="C:\Users\Marina\Pictures\Misericordia Caporal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6631"/>
            <a:ext cx="4750139" cy="66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89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12160" y="3789040"/>
            <a:ext cx="2880320" cy="2160240"/>
          </a:xfrm>
        </p:spPr>
        <p:txBody>
          <a:bodyPr>
            <a:normAutofit/>
          </a:bodyPr>
          <a:lstStyle/>
          <a:p>
            <a:r>
              <a:rPr lang="it-IT" sz="2000" b="1" dirty="0">
                <a:solidFill>
                  <a:srgbClr val="FFC000"/>
                </a:solidFill>
              </a:rPr>
              <a:t>Barnaba da Modena </a:t>
            </a:r>
            <a:r>
              <a:rPr lang="it-IT" sz="2000" b="1" i="1" dirty="0" smtClean="0">
                <a:solidFill>
                  <a:srgbClr val="FFC000"/>
                </a:solidFill>
              </a:rPr>
              <a:t>Madonna </a:t>
            </a:r>
            <a:r>
              <a:rPr lang="it-IT" sz="2000" b="1" i="1" dirty="0">
                <a:solidFill>
                  <a:srgbClr val="FFC000"/>
                </a:solidFill>
              </a:rPr>
              <a:t>della Misericordia, </a:t>
            </a:r>
            <a:r>
              <a:rPr lang="it-IT" sz="2000" b="1" dirty="0">
                <a:solidFill>
                  <a:srgbClr val="FFC000"/>
                </a:solidFill>
              </a:rPr>
              <a:t>Genova, chiesa dei Servi, 1363, </a:t>
            </a:r>
          </a:p>
        </p:txBody>
      </p:sp>
      <p:pic>
        <p:nvPicPr>
          <p:cNvPr id="3074" name="Picture 2" descr="C:\Users\Marina\Desktop\arte sacra\icone numerate\32. misericordia genov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5299789" cy="66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49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5229200"/>
            <a:ext cx="3816424" cy="1628800"/>
          </a:xfrm>
        </p:spPr>
        <p:txBody>
          <a:bodyPr>
            <a:normAutofit/>
          </a:bodyPr>
          <a:lstStyle/>
          <a:p>
            <a:r>
              <a:rPr lang="it-IT" sz="2000" b="1" dirty="0">
                <a:solidFill>
                  <a:srgbClr val="FFC000"/>
                </a:solidFill>
              </a:rPr>
              <a:t>Mater </a:t>
            </a:r>
            <a:r>
              <a:rPr lang="it-IT" sz="2000" b="1" dirty="0" err="1">
                <a:solidFill>
                  <a:srgbClr val="FFC000"/>
                </a:solidFill>
              </a:rPr>
              <a:t>Misericordiae</a:t>
            </a:r>
            <a:r>
              <a:rPr lang="it-IT" sz="2000" b="1" dirty="0">
                <a:solidFill>
                  <a:srgbClr val="FFC000"/>
                </a:solidFill>
              </a:rPr>
              <a:t>,  </a:t>
            </a:r>
            <a:r>
              <a:rPr lang="it-IT" sz="2000" b="1" dirty="0" smtClean="0">
                <a:solidFill>
                  <a:srgbClr val="FFC000"/>
                </a:solidFill>
              </a:rPr>
              <a:t/>
            </a:r>
            <a:br>
              <a:rPr lang="it-IT" sz="2000" b="1" dirty="0" smtClean="0">
                <a:solidFill>
                  <a:srgbClr val="FFC000"/>
                </a:solidFill>
              </a:rPr>
            </a:br>
            <a:r>
              <a:rPr lang="it-IT" sz="2000" b="1" dirty="0" smtClean="0">
                <a:solidFill>
                  <a:srgbClr val="FFC000"/>
                </a:solidFill>
              </a:rPr>
              <a:t>Venezia</a:t>
            </a:r>
            <a:r>
              <a:rPr lang="it-IT" sz="2000" b="1" dirty="0">
                <a:solidFill>
                  <a:srgbClr val="FFC000"/>
                </a:solidFill>
              </a:rPr>
              <a:t>, Scuola dei </a:t>
            </a:r>
            <a:r>
              <a:rPr lang="it-IT" sz="2000" b="1" dirty="0" err="1" smtClean="0">
                <a:solidFill>
                  <a:srgbClr val="FFC000"/>
                </a:solidFill>
              </a:rPr>
              <a:t>Calegheri</a:t>
            </a:r>
            <a:r>
              <a:rPr lang="it-IT" sz="2000" b="1" dirty="0" smtClean="0">
                <a:solidFill>
                  <a:srgbClr val="FFC000"/>
                </a:solidFill>
              </a:rPr>
              <a:t/>
            </a:r>
            <a:br>
              <a:rPr lang="it-IT" sz="2000" b="1" dirty="0" smtClean="0">
                <a:solidFill>
                  <a:srgbClr val="FFC000"/>
                </a:solidFill>
              </a:rPr>
            </a:br>
            <a:r>
              <a:rPr lang="it-IT" sz="2000" b="1" dirty="0" smtClean="0">
                <a:solidFill>
                  <a:srgbClr val="FFC000"/>
                </a:solidFill>
              </a:rPr>
              <a:t>in </a:t>
            </a:r>
            <a:r>
              <a:rPr lang="it-IT" sz="2000" b="1" dirty="0">
                <a:solidFill>
                  <a:srgbClr val="FFC000"/>
                </a:solidFill>
              </a:rPr>
              <a:t>Campo San Donà a san Polo, sec. XV</a:t>
            </a:r>
          </a:p>
        </p:txBody>
      </p:sp>
      <p:pic>
        <p:nvPicPr>
          <p:cNvPr id="5122" name="Picture 2" descr="C:\Users\Marina\Desktop\arte sacra\misericordiae\campo san Donà scola dei calegher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06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97152"/>
            <a:ext cx="3826768" cy="1944216"/>
          </a:xfrm>
        </p:spPr>
        <p:txBody>
          <a:bodyPr>
            <a:normAutofit/>
          </a:bodyPr>
          <a:lstStyle/>
          <a:p>
            <a:r>
              <a:rPr lang="it-IT" sz="2000" b="1" dirty="0" smtClean="0">
                <a:solidFill>
                  <a:srgbClr val="FFC000"/>
                </a:solidFill>
              </a:rPr>
              <a:t>Michelangelo </a:t>
            </a:r>
            <a:r>
              <a:rPr lang="it-IT" sz="2000" b="1" dirty="0" err="1">
                <a:solidFill>
                  <a:srgbClr val="FFC000"/>
                </a:solidFill>
              </a:rPr>
              <a:t>Merisi</a:t>
            </a:r>
            <a:r>
              <a:rPr lang="it-IT" sz="2000" b="1" dirty="0">
                <a:solidFill>
                  <a:srgbClr val="FFC000"/>
                </a:solidFill>
              </a:rPr>
              <a:t> da Caravaggio,  Le Sette opere di Misericordia, Napoli,  Pio Monte della Misericordia 1606-1607</a:t>
            </a:r>
          </a:p>
        </p:txBody>
      </p:sp>
      <p:pic>
        <p:nvPicPr>
          <p:cNvPr id="7170" name="Picture 2" descr="C:\Users\Marina\Desktop\arte sacra\caravaggio\7_opere_l600_h901particolar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67" y="17444"/>
            <a:ext cx="4531316" cy="680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9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5661248"/>
            <a:ext cx="8280920" cy="90872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 </a:t>
            </a:r>
            <a:r>
              <a:rPr lang="it-IT" sz="2200" b="1" dirty="0">
                <a:solidFill>
                  <a:srgbClr val="FFC000"/>
                </a:solidFill>
              </a:rPr>
              <a:t>Michelangelo </a:t>
            </a:r>
            <a:r>
              <a:rPr lang="it-IT" sz="2200" b="1" dirty="0" err="1">
                <a:solidFill>
                  <a:srgbClr val="FFC000"/>
                </a:solidFill>
              </a:rPr>
              <a:t>Merisi</a:t>
            </a:r>
            <a:r>
              <a:rPr lang="it-IT" sz="2200" b="1" dirty="0">
                <a:solidFill>
                  <a:srgbClr val="FFC000"/>
                </a:solidFill>
              </a:rPr>
              <a:t> da Caravaggio,  Le Sette opere di Misericordia, </a:t>
            </a:r>
            <a:r>
              <a:rPr lang="it-IT" sz="2200" b="1" dirty="0" smtClean="0">
                <a:solidFill>
                  <a:srgbClr val="FFC000"/>
                </a:solidFill>
              </a:rPr>
              <a:t/>
            </a:r>
            <a:br>
              <a:rPr lang="it-IT" sz="2200" b="1" dirty="0" smtClean="0">
                <a:solidFill>
                  <a:srgbClr val="FFC000"/>
                </a:solidFill>
              </a:rPr>
            </a:br>
            <a:r>
              <a:rPr lang="it-IT" sz="2200" b="1" dirty="0" smtClean="0">
                <a:solidFill>
                  <a:srgbClr val="FFC000"/>
                </a:solidFill>
              </a:rPr>
              <a:t>Napoli</a:t>
            </a:r>
            <a:r>
              <a:rPr lang="it-IT" sz="2200" b="1" dirty="0">
                <a:solidFill>
                  <a:srgbClr val="FFC000"/>
                </a:solidFill>
              </a:rPr>
              <a:t>,  Pio Monte della Misericordia </a:t>
            </a:r>
            <a:r>
              <a:rPr lang="it-IT" sz="2200" b="1" dirty="0" smtClean="0">
                <a:solidFill>
                  <a:srgbClr val="FFC000"/>
                </a:solidFill>
              </a:rPr>
              <a:t>1606-1607, part.</a:t>
            </a:r>
            <a:endParaRPr lang="it-IT" sz="2200" b="1" dirty="0">
              <a:solidFill>
                <a:srgbClr val="FFC000"/>
              </a:solidFill>
            </a:endParaRPr>
          </a:p>
        </p:txBody>
      </p:sp>
      <p:pic>
        <p:nvPicPr>
          <p:cNvPr id="6146" name="Picture 2" descr="C:\Users\Marina\Desktop\arte sacra\caravaggio\800px-Sette_opere_di_Misericordia_-_Madonna_col_Bambino_e_angel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255"/>
            <a:ext cx="7056315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42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na\Desktop\arte sacra\misericordiae\Enguerrand Quarton,_La_vierge_de_miséricorde_de_la_famille_Cadard_(145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06" y="-1"/>
            <a:ext cx="9180806" cy="537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79512" y="5301208"/>
            <a:ext cx="8964488" cy="1556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 </a:t>
            </a:r>
            <a:r>
              <a:rPr lang="fr-FR" sz="2200" b="1" dirty="0" smtClean="0">
                <a:solidFill>
                  <a:srgbClr val="FFC000"/>
                </a:solidFill>
              </a:rPr>
              <a:t>Enguerrand </a:t>
            </a:r>
            <a:r>
              <a:rPr lang="fr-FR" sz="2200" b="1" dirty="0">
                <a:solidFill>
                  <a:srgbClr val="FFC000"/>
                </a:solidFill>
              </a:rPr>
              <a:t>Quarton, </a:t>
            </a:r>
          </a:p>
          <a:p>
            <a:pPr marL="0" indent="0" algn="ctr">
              <a:buNone/>
            </a:pPr>
            <a:r>
              <a:rPr lang="fr-FR" sz="2200" b="1" dirty="0" smtClean="0">
                <a:solidFill>
                  <a:srgbClr val="FFC000"/>
                </a:solidFill>
              </a:rPr>
              <a:t>La </a:t>
            </a:r>
            <a:r>
              <a:rPr lang="fr-FR" sz="2200" b="1" dirty="0">
                <a:solidFill>
                  <a:srgbClr val="FFC000"/>
                </a:solidFill>
              </a:rPr>
              <a:t>vierge de miséricorde de la famille </a:t>
            </a:r>
            <a:r>
              <a:rPr lang="fr-FR" sz="2200" b="1" dirty="0" err="1" smtClean="0">
                <a:solidFill>
                  <a:srgbClr val="FFC000"/>
                </a:solidFill>
              </a:rPr>
              <a:t>Cadard</a:t>
            </a:r>
            <a:r>
              <a:rPr lang="fr-FR" sz="2200" b="1" dirty="0" smtClean="0">
                <a:solidFill>
                  <a:srgbClr val="FFC000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fr-FR" sz="2200" b="1" dirty="0" smtClean="0">
                <a:solidFill>
                  <a:srgbClr val="FFC000"/>
                </a:solidFill>
              </a:rPr>
              <a:t>Musée </a:t>
            </a:r>
            <a:r>
              <a:rPr lang="fr-FR" sz="2200" b="1" dirty="0">
                <a:solidFill>
                  <a:srgbClr val="FFC000"/>
                </a:solidFill>
              </a:rPr>
              <a:t>Condé, Chantilly, </a:t>
            </a:r>
            <a:r>
              <a:rPr lang="fr-FR" sz="2200" b="1" dirty="0" smtClean="0">
                <a:solidFill>
                  <a:srgbClr val="FFC000"/>
                </a:solidFill>
              </a:rPr>
              <a:t>1452</a:t>
            </a:r>
            <a:endParaRPr lang="fr-FR" sz="2200" b="1" dirty="0">
              <a:solidFill>
                <a:srgbClr val="FFC000"/>
              </a:solidFill>
            </a:endParaRPr>
          </a:p>
          <a:p>
            <a:endParaRPr lang="fr-FR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699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4725144"/>
            <a:ext cx="3969284" cy="1800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2800" b="1" i="1" dirty="0" smtClean="0">
                <a:solidFill>
                  <a:srgbClr val="FFC000"/>
                </a:solidFill>
              </a:rPr>
              <a:t>Mater </a:t>
            </a:r>
            <a:r>
              <a:rPr lang="it-IT" sz="2800" b="1" i="1" dirty="0" err="1" smtClean="0">
                <a:solidFill>
                  <a:srgbClr val="FFC000"/>
                </a:solidFill>
              </a:rPr>
              <a:t>misericordiae</a:t>
            </a:r>
            <a:endParaRPr lang="it-IT" sz="2800" b="1" i="1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it-IT" sz="2800" b="1" dirty="0" smtClean="0">
                <a:solidFill>
                  <a:srgbClr val="FFC000"/>
                </a:solidFill>
              </a:rPr>
              <a:t>Niardo (</a:t>
            </a:r>
            <a:r>
              <a:rPr lang="it-IT" sz="2800" b="1" dirty="0" err="1" smtClean="0">
                <a:solidFill>
                  <a:srgbClr val="FFC000"/>
                </a:solidFill>
              </a:rPr>
              <a:t>Bs</a:t>
            </a:r>
            <a:r>
              <a:rPr lang="it-IT" sz="2800" b="1" dirty="0" smtClean="0">
                <a:solidFill>
                  <a:srgbClr val="FFC000"/>
                </a:solidFill>
              </a:rPr>
              <a:t>) </a:t>
            </a:r>
          </a:p>
          <a:p>
            <a:pPr marL="0" indent="0" algn="ctr">
              <a:buNone/>
            </a:pPr>
            <a:r>
              <a:rPr lang="it-IT" sz="2800" b="1" dirty="0" smtClean="0">
                <a:solidFill>
                  <a:srgbClr val="FFC000"/>
                </a:solidFill>
              </a:rPr>
              <a:t>Eremo di san Giorgio</a:t>
            </a:r>
          </a:p>
          <a:p>
            <a:pPr marL="0" indent="0" algn="ctr">
              <a:buNone/>
            </a:pPr>
            <a:r>
              <a:rPr lang="it-IT" sz="2800" b="1" dirty="0">
                <a:solidFill>
                  <a:srgbClr val="FFC000"/>
                </a:solidFill>
              </a:rPr>
              <a:t>a</a:t>
            </a:r>
            <a:r>
              <a:rPr lang="it-IT" sz="2800" b="1" dirty="0" smtClean="0">
                <a:solidFill>
                  <a:srgbClr val="FFC000"/>
                </a:solidFill>
              </a:rPr>
              <a:t>ffresco del XV secolo</a:t>
            </a:r>
            <a:endParaRPr lang="it-IT" sz="2800" b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Cecilia\Desktop\misericordiae\Niardo BS sant'Olivo XV sec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284" y="0"/>
            <a:ext cx="50672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6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293" y="4581128"/>
            <a:ext cx="9031229" cy="22768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b="1" dirty="0">
                <a:solidFill>
                  <a:srgbClr val="FFC000"/>
                </a:solidFill>
              </a:rPr>
              <a:t>Sub </a:t>
            </a:r>
            <a:r>
              <a:rPr lang="it-IT" sz="2800" b="1" dirty="0" err="1">
                <a:solidFill>
                  <a:srgbClr val="FFC000"/>
                </a:solidFill>
              </a:rPr>
              <a:t>tuum</a:t>
            </a:r>
            <a:r>
              <a:rPr lang="it-IT" sz="2800" b="1" dirty="0">
                <a:solidFill>
                  <a:srgbClr val="FFC000"/>
                </a:solidFill>
              </a:rPr>
              <a:t> </a:t>
            </a:r>
            <a:r>
              <a:rPr lang="it-IT" sz="2800" b="1" dirty="0" err="1">
                <a:solidFill>
                  <a:srgbClr val="FFC000"/>
                </a:solidFill>
              </a:rPr>
              <a:t>praesidium</a:t>
            </a:r>
            <a:r>
              <a:rPr lang="it-IT" sz="2800" b="1" dirty="0">
                <a:solidFill>
                  <a:srgbClr val="FFC000"/>
                </a:solidFill>
              </a:rPr>
              <a:t> </a:t>
            </a:r>
            <a:r>
              <a:rPr lang="it-IT" sz="2800" b="1" dirty="0" err="1">
                <a:solidFill>
                  <a:srgbClr val="FFC000"/>
                </a:solidFill>
              </a:rPr>
              <a:t>confugimus,Sancta</a:t>
            </a:r>
            <a:r>
              <a:rPr lang="it-IT" sz="2800" b="1" dirty="0">
                <a:solidFill>
                  <a:srgbClr val="FFC000"/>
                </a:solidFill>
              </a:rPr>
              <a:t> Dei </a:t>
            </a:r>
            <a:r>
              <a:rPr lang="it-IT" sz="2800" b="1" dirty="0" err="1">
                <a:solidFill>
                  <a:srgbClr val="FFC000"/>
                </a:solidFill>
              </a:rPr>
              <a:t>Genetrix</a:t>
            </a:r>
            <a:r>
              <a:rPr lang="it-IT" sz="2800" b="1" dirty="0" smtClean="0">
                <a:solidFill>
                  <a:srgbClr val="FFC000"/>
                </a:solidFill>
              </a:rPr>
              <a:t>. Nostras </a:t>
            </a:r>
            <a:r>
              <a:rPr lang="it-IT" sz="2800" b="1" dirty="0" err="1">
                <a:solidFill>
                  <a:srgbClr val="FFC000"/>
                </a:solidFill>
              </a:rPr>
              <a:t>deprecationes</a:t>
            </a:r>
            <a:r>
              <a:rPr lang="it-IT" sz="2800" b="1" dirty="0">
                <a:solidFill>
                  <a:srgbClr val="FFC000"/>
                </a:solidFill>
              </a:rPr>
              <a:t> ne </a:t>
            </a:r>
            <a:r>
              <a:rPr lang="it-IT" sz="2800" b="1" dirty="0" err="1">
                <a:solidFill>
                  <a:srgbClr val="FFC000"/>
                </a:solidFill>
              </a:rPr>
              <a:t>despiciasin</a:t>
            </a:r>
            <a:r>
              <a:rPr lang="it-IT" sz="2800" b="1" dirty="0">
                <a:solidFill>
                  <a:srgbClr val="FFC000"/>
                </a:solidFill>
              </a:rPr>
              <a:t> </a:t>
            </a:r>
            <a:r>
              <a:rPr lang="it-IT" sz="2800" b="1" dirty="0" err="1" smtClean="0">
                <a:solidFill>
                  <a:srgbClr val="FFC000"/>
                </a:solidFill>
              </a:rPr>
              <a:t>necessitatibus</a:t>
            </a:r>
            <a:r>
              <a:rPr lang="it-IT" sz="2800" b="1" dirty="0" smtClean="0">
                <a:solidFill>
                  <a:srgbClr val="FFC000"/>
                </a:solidFill>
              </a:rPr>
              <a:t> ,</a:t>
            </a:r>
          </a:p>
          <a:p>
            <a:pPr marL="0" indent="0" algn="ctr">
              <a:buNone/>
            </a:pPr>
            <a:r>
              <a:rPr lang="it-IT" sz="2800" b="1" dirty="0" err="1" smtClean="0">
                <a:solidFill>
                  <a:srgbClr val="FFC000"/>
                </a:solidFill>
              </a:rPr>
              <a:t>sed</a:t>
            </a:r>
            <a:r>
              <a:rPr lang="it-IT" sz="2800" b="1" dirty="0" smtClean="0">
                <a:solidFill>
                  <a:srgbClr val="FFC000"/>
                </a:solidFill>
              </a:rPr>
              <a:t> </a:t>
            </a:r>
            <a:r>
              <a:rPr lang="it-IT" sz="2800" b="1" dirty="0">
                <a:solidFill>
                  <a:srgbClr val="FFC000"/>
                </a:solidFill>
              </a:rPr>
              <a:t>a </a:t>
            </a:r>
            <a:r>
              <a:rPr lang="it-IT" sz="2800" b="1" dirty="0" err="1">
                <a:solidFill>
                  <a:srgbClr val="FFC000"/>
                </a:solidFill>
              </a:rPr>
              <a:t>periculis</a:t>
            </a:r>
            <a:r>
              <a:rPr lang="it-IT" sz="2800" b="1" dirty="0">
                <a:solidFill>
                  <a:srgbClr val="FFC000"/>
                </a:solidFill>
              </a:rPr>
              <a:t> </a:t>
            </a:r>
            <a:r>
              <a:rPr lang="it-IT" sz="2800" b="1" dirty="0" err="1" smtClean="0">
                <a:solidFill>
                  <a:srgbClr val="FFC000"/>
                </a:solidFill>
              </a:rPr>
              <a:t>cunctis</a:t>
            </a:r>
            <a:r>
              <a:rPr lang="it-IT" sz="2800" b="1" dirty="0" smtClean="0">
                <a:solidFill>
                  <a:srgbClr val="FFC000"/>
                </a:solidFill>
              </a:rPr>
              <a:t> libera </a:t>
            </a:r>
            <a:r>
              <a:rPr lang="it-IT" sz="2800" b="1" dirty="0">
                <a:solidFill>
                  <a:srgbClr val="FFC000"/>
                </a:solidFill>
              </a:rPr>
              <a:t>nos </a:t>
            </a:r>
            <a:r>
              <a:rPr lang="it-IT" sz="2800" b="1" dirty="0" err="1">
                <a:solidFill>
                  <a:srgbClr val="FFC000"/>
                </a:solidFill>
              </a:rPr>
              <a:t>semper</a:t>
            </a:r>
            <a:r>
              <a:rPr lang="it-IT" sz="2800" b="1" dirty="0" smtClean="0">
                <a:solidFill>
                  <a:srgbClr val="FFC000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it-IT" sz="2800" b="1" dirty="0" smtClean="0">
                <a:solidFill>
                  <a:srgbClr val="FFC000"/>
                </a:solidFill>
              </a:rPr>
              <a:t>Virgo </a:t>
            </a:r>
            <a:r>
              <a:rPr lang="it-IT" sz="2800" b="1" dirty="0">
                <a:solidFill>
                  <a:srgbClr val="FFC000"/>
                </a:solidFill>
              </a:rPr>
              <a:t>gloriosa et </a:t>
            </a:r>
            <a:r>
              <a:rPr lang="it-IT" sz="2800" b="1" dirty="0" err="1" smtClean="0">
                <a:solidFill>
                  <a:srgbClr val="FFC000"/>
                </a:solidFill>
              </a:rPr>
              <a:t>benedicta</a:t>
            </a:r>
            <a:r>
              <a:rPr lang="it-IT" sz="2800" b="1" dirty="0" smtClean="0">
                <a:solidFill>
                  <a:srgbClr val="FFC000"/>
                </a:solidFill>
              </a:rPr>
              <a:t>.</a:t>
            </a:r>
            <a:endParaRPr lang="it-IT" sz="2800" b="1" dirty="0">
              <a:solidFill>
                <a:srgbClr val="FFC000"/>
              </a:solidFill>
            </a:endParaRPr>
          </a:p>
        </p:txBody>
      </p:sp>
      <p:pic>
        <p:nvPicPr>
          <p:cNvPr id="4098" name="Picture 2" descr="C:\Users\Marina\Desktop\arte sacra\misericordiae\4. lapide gen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" y="2495"/>
            <a:ext cx="9117973" cy="438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2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99992" y="4941168"/>
            <a:ext cx="4464496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i="1" dirty="0">
                <a:solidFill>
                  <a:srgbClr val="FFC000"/>
                </a:solidFill>
              </a:rPr>
              <a:t>Mater </a:t>
            </a:r>
            <a:r>
              <a:rPr lang="it-IT" sz="2000" b="1" i="1" dirty="0" err="1">
                <a:solidFill>
                  <a:srgbClr val="FFC000"/>
                </a:solidFill>
              </a:rPr>
              <a:t>Cistercensium</a:t>
            </a:r>
            <a:r>
              <a:rPr lang="it-IT" sz="2000" b="1" i="1" dirty="0">
                <a:solidFill>
                  <a:srgbClr val="FFC000"/>
                </a:solidFill>
              </a:rPr>
              <a:t>, </a:t>
            </a:r>
            <a:r>
              <a:rPr lang="it-IT" sz="2000" b="1" dirty="0" err="1">
                <a:solidFill>
                  <a:srgbClr val="FFC000"/>
                </a:solidFill>
              </a:rPr>
              <a:t>Gravure</a:t>
            </a:r>
            <a:r>
              <a:rPr lang="it-IT" sz="2000" b="1" dirty="0">
                <a:solidFill>
                  <a:srgbClr val="FFC000"/>
                </a:solidFill>
              </a:rPr>
              <a:t> </a:t>
            </a:r>
            <a:r>
              <a:rPr lang="it-IT" sz="2000" b="1" dirty="0" err="1">
                <a:solidFill>
                  <a:srgbClr val="FFC000"/>
                </a:solidFill>
              </a:rPr>
              <a:t>sur</a:t>
            </a:r>
            <a:r>
              <a:rPr lang="it-IT" sz="2000" b="1" dirty="0">
                <a:solidFill>
                  <a:srgbClr val="FFC000"/>
                </a:solidFill>
              </a:rPr>
              <a:t> </a:t>
            </a:r>
            <a:r>
              <a:rPr lang="it-IT" sz="2000" b="1" dirty="0" err="1">
                <a:solidFill>
                  <a:srgbClr val="FFC000"/>
                </a:solidFill>
              </a:rPr>
              <a:t>bois</a:t>
            </a:r>
            <a:r>
              <a:rPr lang="it-IT" sz="2000" b="1" dirty="0">
                <a:solidFill>
                  <a:srgbClr val="FFC000"/>
                </a:solidFill>
              </a:rPr>
              <a:t>, </a:t>
            </a:r>
            <a:r>
              <a:rPr lang="it-IT" sz="2000" b="1" dirty="0" err="1">
                <a:solidFill>
                  <a:srgbClr val="FFC000"/>
                </a:solidFill>
              </a:rPr>
              <a:t>extraite</a:t>
            </a:r>
            <a:r>
              <a:rPr lang="it-IT" sz="2000" b="1" dirty="0">
                <a:solidFill>
                  <a:srgbClr val="FFC000"/>
                </a:solidFill>
              </a:rPr>
              <a:t> de Jean de </a:t>
            </a:r>
            <a:r>
              <a:rPr lang="it-IT" sz="2000" b="1" dirty="0" err="1">
                <a:solidFill>
                  <a:srgbClr val="FFC000"/>
                </a:solidFill>
              </a:rPr>
              <a:t>Cirey</a:t>
            </a:r>
            <a:r>
              <a:rPr lang="it-IT" sz="2000" b="1" dirty="0">
                <a:solidFill>
                  <a:srgbClr val="FFC000"/>
                </a:solidFill>
              </a:rPr>
              <a:t>, </a:t>
            </a:r>
            <a:r>
              <a:rPr lang="it-IT" sz="2000" b="1" i="1" dirty="0" err="1">
                <a:solidFill>
                  <a:srgbClr val="FFC000"/>
                </a:solidFill>
              </a:rPr>
              <a:t>Collecta</a:t>
            </a:r>
            <a:r>
              <a:rPr lang="it-IT" sz="2000" b="1" i="1" dirty="0">
                <a:solidFill>
                  <a:srgbClr val="FFC000"/>
                </a:solidFill>
              </a:rPr>
              <a:t> </a:t>
            </a:r>
            <a:r>
              <a:rPr lang="it-IT" sz="2000" b="1" i="1" dirty="0" err="1">
                <a:solidFill>
                  <a:srgbClr val="FFC000"/>
                </a:solidFill>
              </a:rPr>
              <a:t>privilegiorum</a:t>
            </a:r>
            <a:r>
              <a:rPr lang="it-IT" sz="2000" b="1" i="1" dirty="0">
                <a:solidFill>
                  <a:srgbClr val="FFC000"/>
                </a:solidFill>
              </a:rPr>
              <a:t> </a:t>
            </a:r>
            <a:r>
              <a:rPr lang="it-IT" sz="2000" b="1" i="1" dirty="0" err="1">
                <a:solidFill>
                  <a:srgbClr val="FFC000"/>
                </a:solidFill>
              </a:rPr>
              <a:t>ordinis</a:t>
            </a:r>
            <a:r>
              <a:rPr lang="it-IT" sz="2000" b="1" i="1" dirty="0">
                <a:solidFill>
                  <a:srgbClr val="FFC000"/>
                </a:solidFill>
              </a:rPr>
              <a:t> </a:t>
            </a:r>
            <a:r>
              <a:rPr lang="it-IT" sz="2000" b="1" i="1" dirty="0" err="1">
                <a:solidFill>
                  <a:srgbClr val="FFC000"/>
                </a:solidFill>
              </a:rPr>
              <a:t>cisterciensis</a:t>
            </a:r>
            <a:r>
              <a:rPr lang="it-IT" sz="2000" b="1" i="1" dirty="0">
                <a:solidFill>
                  <a:srgbClr val="FFC000"/>
                </a:solidFill>
              </a:rPr>
              <a:t>, </a:t>
            </a:r>
            <a:r>
              <a:rPr lang="it-IT" sz="2000" b="1" dirty="0" err="1">
                <a:solidFill>
                  <a:srgbClr val="FFC000"/>
                </a:solidFill>
              </a:rPr>
              <a:t>Dijon</a:t>
            </a:r>
            <a:r>
              <a:rPr lang="it-IT" sz="2000" b="1" dirty="0">
                <a:solidFill>
                  <a:srgbClr val="FFC000"/>
                </a:solidFill>
              </a:rPr>
              <a:t>, </a:t>
            </a:r>
            <a:r>
              <a:rPr lang="it-IT" sz="2000" b="1" dirty="0" err="1">
                <a:solidFill>
                  <a:srgbClr val="FFC000"/>
                </a:solidFill>
              </a:rPr>
              <a:t>imprimeur</a:t>
            </a:r>
            <a:r>
              <a:rPr lang="it-IT" sz="2000" b="1" dirty="0">
                <a:solidFill>
                  <a:srgbClr val="FFC000"/>
                </a:solidFill>
              </a:rPr>
              <a:t> </a:t>
            </a:r>
            <a:r>
              <a:rPr lang="it-IT" sz="2000" b="1" dirty="0" err="1">
                <a:solidFill>
                  <a:srgbClr val="FFC000"/>
                </a:solidFill>
              </a:rPr>
              <a:t>Petrus</a:t>
            </a:r>
            <a:r>
              <a:rPr lang="it-IT" sz="2000" b="1" dirty="0">
                <a:solidFill>
                  <a:srgbClr val="FFC000"/>
                </a:solidFill>
              </a:rPr>
              <a:t> </a:t>
            </a:r>
            <a:r>
              <a:rPr lang="it-IT" sz="2000" b="1" dirty="0" err="1">
                <a:solidFill>
                  <a:srgbClr val="FFC000"/>
                </a:solidFill>
              </a:rPr>
              <a:t>Metlinger</a:t>
            </a:r>
            <a:r>
              <a:rPr lang="it-IT" sz="2000" b="1" dirty="0">
                <a:solidFill>
                  <a:srgbClr val="FFC000"/>
                </a:solidFill>
              </a:rPr>
              <a:t>, 1491</a:t>
            </a:r>
          </a:p>
        </p:txBody>
      </p:sp>
      <p:pic>
        <p:nvPicPr>
          <p:cNvPr id="1026" name="Picture 2" descr="C:\Users\Cecilia\Desktop\misericordiae\cistercens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171499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96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ecilia\Desktop\misericordiae\ms latini 7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376" y="116632"/>
            <a:ext cx="487727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51520" y="4725144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 smtClean="0">
                <a:solidFill>
                  <a:srgbClr val="FFC000"/>
                </a:solidFill>
              </a:rPr>
              <a:t>Mater </a:t>
            </a:r>
            <a:r>
              <a:rPr lang="it-IT" sz="2000" b="1" i="1" dirty="0" err="1" smtClean="0">
                <a:solidFill>
                  <a:srgbClr val="FFC000"/>
                </a:solidFill>
              </a:rPr>
              <a:t>misericordiae</a:t>
            </a:r>
            <a:endParaRPr lang="it-IT" sz="2000" b="1" i="1" dirty="0" smtClean="0">
              <a:solidFill>
                <a:srgbClr val="FFC000"/>
              </a:solidFill>
            </a:endParaRPr>
          </a:p>
          <a:p>
            <a:r>
              <a:rPr lang="it-IT" sz="2000" b="1" dirty="0" smtClean="0">
                <a:solidFill>
                  <a:srgbClr val="FFC000"/>
                </a:solidFill>
              </a:rPr>
              <a:t>Bottega del ML 757,  c. 258</a:t>
            </a:r>
          </a:p>
          <a:p>
            <a:r>
              <a:rPr lang="it-IT" sz="2000" b="1" dirty="0" smtClean="0">
                <a:solidFill>
                  <a:srgbClr val="FFC000"/>
                </a:solidFill>
              </a:rPr>
              <a:t>Miniatura, </a:t>
            </a:r>
            <a:r>
              <a:rPr lang="it-IT" sz="2000" b="1" dirty="0">
                <a:solidFill>
                  <a:srgbClr val="FFC000"/>
                </a:solidFill>
              </a:rPr>
              <a:t> </a:t>
            </a:r>
            <a:r>
              <a:rPr lang="it-IT" sz="2000" b="1" dirty="0" smtClean="0">
                <a:solidFill>
                  <a:srgbClr val="FFC000"/>
                </a:solidFill>
              </a:rPr>
              <a:t>1390</a:t>
            </a:r>
          </a:p>
          <a:p>
            <a:r>
              <a:rPr lang="it-IT" sz="2000" b="1" dirty="0" smtClean="0">
                <a:solidFill>
                  <a:srgbClr val="FFC000"/>
                </a:solidFill>
              </a:rPr>
              <a:t>Parigi, Biblioteca Nazionale</a:t>
            </a:r>
          </a:p>
        </p:txBody>
      </p:sp>
    </p:spTree>
    <p:extLst>
      <p:ext uri="{BB962C8B-B14F-4D97-AF65-F5344CB8AC3E}">
        <p14:creationId xmlns:p14="http://schemas.microsoft.com/office/powerpoint/2010/main" val="215270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11960" y="4005064"/>
            <a:ext cx="4608512" cy="2736304"/>
          </a:xfrm>
        </p:spPr>
        <p:txBody>
          <a:bodyPr>
            <a:normAutofit/>
          </a:bodyPr>
          <a:lstStyle/>
          <a:p>
            <a:r>
              <a:rPr lang="it-IT" sz="2000" b="1" dirty="0">
                <a:solidFill>
                  <a:srgbClr val="FFC000"/>
                </a:solidFill>
              </a:rPr>
              <a:t>Simone Martini, </a:t>
            </a:r>
            <a:r>
              <a:rPr lang="it-IT" sz="2000" b="1" dirty="0" smtClean="0">
                <a:solidFill>
                  <a:srgbClr val="FFC000"/>
                </a:solidFill>
              </a:rPr>
              <a:t/>
            </a:r>
            <a:br>
              <a:rPr lang="it-IT" sz="2000" b="1" dirty="0" smtClean="0">
                <a:solidFill>
                  <a:srgbClr val="FFC000"/>
                </a:solidFill>
              </a:rPr>
            </a:br>
            <a:r>
              <a:rPr lang="it-IT" sz="2000" b="1" i="1" dirty="0" smtClean="0">
                <a:solidFill>
                  <a:srgbClr val="FFC000"/>
                </a:solidFill>
              </a:rPr>
              <a:t> </a:t>
            </a:r>
            <a:r>
              <a:rPr lang="it-IT" sz="2000" b="1" i="1" dirty="0">
                <a:solidFill>
                  <a:srgbClr val="FFC000"/>
                </a:solidFill>
              </a:rPr>
              <a:t>Madonna della Misericordia, </a:t>
            </a:r>
            <a:r>
              <a:rPr lang="it-IT" sz="2000" b="1" i="1" dirty="0" smtClean="0">
                <a:solidFill>
                  <a:srgbClr val="FFC000"/>
                </a:solidFill>
              </a:rPr>
              <a:t/>
            </a:r>
            <a:br>
              <a:rPr lang="it-IT" sz="2000" b="1" i="1" dirty="0" smtClean="0">
                <a:solidFill>
                  <a:srgbClr val="FFC000"/>
                </a:solidFill>
              </a:rPr>
            </a:br>
            <a:r>
              <a:rPr lang="it-IT" sz="2000" b="1" dirty="0" smtClean="0">
                <a:solidFill>
                  <a:srgbClr val="FFC000"/>
                </a:solidFill>
              </a:rPr>
              <a:t>dalla </a:t>
            </a:r>
            <a:r>
              <a:rPr lang="it-IT" sz="2000" b="1" dirty="0">
                <a:solidFill>
                  <a:srgbClr val="FFC000"/>
                </a:solidFill>
              </a:rPr>
              <a:t>chiesa di San Bartolomeo </a:t>
            </a:r>
            <a:r>
              <a:rPr lang="it-IT" sz="2000" b="1" dirty="0" smtClean="0">
                <a:solidFill>
                  <a:srgbClr val="FFC000"/>
                </a:solidFill>
              </a:rPr>
              <a:t/>
            </a:r>
            <a:br>
              <a:rPr lang="it-IT" sz="2000" b="1" dirty="0" smtClean="0">
                <a:solidFill>
                  <a:srgbClr val="FFC000"/>
                </a:solidFill>
              </a:rPr>
            </a:br>
            <a:r>
              <a:rPr lang="it-IT" sz="2000" b="1" dirty="0" smtClean="0">
                <a:solidFill>
                  <a:srgbClr val="FFC000"/>
                </a:solidFill>
              </a:rPr>
              <a:t>di </a:t>
            </a:r>
            <a:r>
              <a:rPr lang="it-IT" sz="2000" b="1" dirty="0">
                <a:solidFill>
                  <a:srgbClr val="FFC000"/>
                </a:solidFill>
              </a:rPr>
              <a:t>Vertine (Chianti), </a:t>
            </a:r>
            <a:r>
              <a:rPr lang="it-IT" sz="2000" b="1" dirty="0" smtClean="0">
                <a:solidFill>
                  <a:srgbClr val="FFC000"/>
                </a:solidFill>
              </a:rPr>
              <a:t/>
            </a:r>
            <a:br>
              <a:rPr lang="it-IT" sz="2000" b="1" dirty="0" smtClean="0">
                <a:solidFill>
                  <a:srgbClr val="FFC000"/>
                </a:solidFill>
              </a:rPr>
            </a:br>
            <a:r>
              <a:rPr lang="it-IT" sz="2000" b="1" dirty="0" smtClean="0">
                <a:solidFill>
                  <a:srgbClr val="FFC000"/>
                </a:solidFill>
              </a:rPr>
              <a:t>Pinacoteca </a:t>
            </a:r>
            <a:r>
              <a:rPr lang="it-IT" sz="2000" b="1" dirty="0">
                <a:solidFill>
                  <a:srgbClr val="FFC000"/>
                </a:solidFill>
              </a:rPr>
              <a:t>Nazionale di Siena, 1308 </a:t>
            </a:r>
          </a:p>
        </p:txBody>
      </p:sp>
      <p:pic>
        <p:nvPicPr>
          <p:cNvPr id="1026" name="Picture 2" descr="C:\Users\Marina\Desktop\arte sacra\misericordiae\misericordia simone martin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10"/>
            <a:ext cx="3783959" cy="665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4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429000"/>
            <a:ext cx="2195736" cy="3429000"/>
          </a:xfrm>
        </p:spPr>
        <p:txBody>
          <a:bodyPr>
            <a:noAutofit/>
          </a:bodyPr>
          <a:lstStyle/>
          <a:p>
            <a:r>
              <a:rPr lang="it-IT" sz="2000" b="1" dirty="0">
                <a:solidFill>
                  <a:srgbClr val="FFC000"/>
                </a:solidFill>
              </a:rPr>
              <a:t>Della Robbia: </a:t>
            </a:r>
            <a:r>
              <a:rPr lang="it-IT" sz="2000" b="1" i="1" dirty="0" smtClean="0">
                <a:solidFill>
                  <a:srgbClr val="FFC000"/>
                </a:solidFill>
              </a:rPr>
              <a:t>Visitazione</a:t>
            </a:r>
            <a:r>
              <a:rPr lang="it-IT" sz="2000" b="1" dirty="0" smtClean="0">
                <a:solidFill>
                  <a:srgbClr val="FFC000"/>
                </a:solidFill>
              </a:rPr>
              <a:t>,</a:t>
            </a:r>
            <a:br>
              <a:rPr lang="it-IT" sz="2000" b="1" dirty="0" smtClean="0">
                <a:solidFill>
                  <a:srgbClr val="FFC000"/>
                </a:solidFill>
              </a:rPr>
            </a:br>
            <a:r>
              <a:rPr lang="it-IT" sz="2000" b="1" dirty="0" smtClean="0">
                <a:solidFill>
                  <a:srgbClr val="FFC000"/>
                </a:solidFill>
              </a:rPr>
              <a:t>1445 </a:t>
            </a:r>
            <a:r>
              <a:rPr lang="it-IT" sz="2000" b="1" dirty="0">
                <a:solidFill>
                  <a:srgbClr val="FFC000"/>
                </a:solidFill>
              </a:rPr>
              <a:t>circa, </a:t>
            </a:r>
            <a:r>
              <a:rPr lang="it-IT" sz="2000" b="1" dirty="0" smtClean="0">
                <a:solidFill>
                  <a:srgbClr val="FFC000"/>
                </a:solidFill>
              </a:rPr>
              <a:t/>
            </a:r>
            <a:br>
              <a:rPr lang="it-IT" sz="2000" b="1" dirty="0" smtClean="0">
                <a:solidFill>
                  <a:srgbClr val="FFC000"/>
                </a:solidFill>
              </a:rPr>
            </a:br>
            <a:r>
              <a:rPr lang="it-IT" sz="2000" b="1" dirty="0" smtClean="0">
                <a:solidFill>
                  <a:srgbClr val="FFC000"/>
                </a:solidFill>
              </a:rPr>
              <a:t>terracotta </a:t>
            </a:r>
            <a:r>
              <a:rPr lang="it-IT" sz="2000" b="1" dirty="0">
                <a:solidFill>
                  <a:srgbClr val="FFC000"/>
                </a:solidFill>
              </a:rPr>
              <a:t>invetriata, San Giovanni </a:t>
            </a:r>
            <a:r>
              <a:rPr lang="it-IT" sz="2000" b="1" dirty="0" err="1">
                <a:solidFill>
                  <a:srgbClr val="FFC000"/>
                </a:solidFill>
              </a:rPr>
              <a:t>Fuorcivitas</a:t>
            </a:r>
            <a:r>
              <a:rPr lang="it-IT" sz="2000" b="1" dirty="0">
                <a:solidFill>
                  <a:srgbClr val="FFC000"/>
                </a:solidFill>
              </a:rPr>
              <a:t>, </a:t>
            </a:r>
            <a:r>
              <a:rPr lang="it-IT" sz="2000" b="1" dirty="0" smtClean="0">
                <a:solidFill>
                  <a:srgbClr val="FFC000"/>
                </a:solidFill>
              </a:rPr>
              <a:t>Pistoia</a:t>
            </a:r>
            <a:endParaRPr lang="it-IT" sz="2000" b="1" dirty="0">
              <a:solidFill>
                <a:srgbClr val="FFC000"/>
              </a:solidFill>
            </a:endParaRPr>
          </a:p>
        </p:txBody>
      </p:sp>
      <p:pic>
        <p:nvPicPr>
          <p:cNvPr id="2051" name="Picture 3" descr="C:\Users\Marina\Desktop\arte sacra\visitazione\della_robbia-visitazion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35" y="116632"/>
            <a:ext cx="7018459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30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5157192"/>
            <a:ext cx="9144000" cy="9689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000" b="1" dirty="0">
                <a:solidFill>
                  <a:srgbClr val="FFC000"/>
                </a:solidFill>
              </a:rPr>
              <a:t>Andrea del Sarto,  </a:t>
            </a:r>
            <a:r>
              <a:rPr lang="it-IT" sz="2000" b="1" i="1" dirty="0">
                <a:solidFill>
                  <a:srgbClr val="FFC000"/>
                </a:solidFill>
              </a:rPr>
              <a:t>Annunciazione Della </a:t>
            </a:r>
            <a:r>
              <a:rPr lang="it-IT" sz="2000" b="1" i="1" dirty="0" smtClean="0">
                <a:solidFill>
                  <a:srgbClr val="FFC000"/>
                </a:solidFill>
              </a:rPr>
              <a:t>Scala</a:t>
            </a:r>
            <a:r>
              <a:rPr lang="it-IT" sz="2000" b="1" dirty="0" smtClean="0">
                <a:solidFill>
                  <a:srgbClr val="FFC000"/>
                </a:solidFill>
              </a:rPr>
              <a:t>, </a:t>
            </a:r>
            <a:r>
              <a:rPr lang="it-IT" sz="2000" b="1" dirty="0">
                <a:solidFill>
                  <a:srgbClr val="FFC000"/>
                </a:solidFill>
              </a:rPr>
              <a:t>1528 circa, </a:t>
            </a:r>
            <a:endParaRPr lang="it-IT" sz="2000" b="1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it-IT" sz="2000" b="1" dirty="0" smtClean="0">
                <a:solidFill>
                  <a:srgbClr val="FFC000"/>
                </a:solidFill>
              </a:rPr>
              <a:t>Firenze</a:t>
            </a:r>
            <a:r>
              <a:rPr lang="it-IT" sz="2000" b="1" dirty="0">
                <a:solidFill>
                  <a:srgbClr val="FFC000"/>
                </a:solidFill>
              </a:rPr>
              <a:t>, Galleria </a:t>
            </a:r>
            <a:r>
              <a:rPr lang="it-IT" sz="2000" b="1" dirty="0" smtClean="0">
                <a:solidFill>
                  <a:srgbClr val="FFC000"/>
                </a:solidFill>
              </a:rPr>
              <a:t>Palatina</a:t>
            </a:r>
            <a:endParaRPr lang="it-IT" sz="2000" b="1" dirty="0">
              <a:solidFill>
                <a:srgbClr val="FFC000"/>
              </a:solidFill>
            </a:endParaRPr>
          </a:p>
        </p:txBody>
      </p:sp>
      <p:pic>
        <p:nvPicPr>
          <p:cNvPr id="3074" name="Picture 2" descr="C:\Users\Marina\Desktop\arte sacra\iconografia mariana dei servi\-Annunciation_-_Sar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09" y="116632"/>
            <a:ext cx="8908287" cy="459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1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07904" y="5229200"/>
            <a:ext cx="5256584" cy="1512168"/>
          </a:xfrm>
        </p:spPr>
        <p:txBody>
          <a:bodyPr>
            <a:normAutofit/>
          </a:bodyPr>
          <a:lstStyle/>
          <a:p>
            <a:r>
              <a:rPr lang="it-IT" sz="2000" b="1" dirty="0">
                <a:solidFill>
                  <a:srgbClr val="FFC000"/>
                </a:solidFill>
              </a:rPr>
              <a:t>Giovanni di Paolo (1403 - 1482), </a:t>
            </a:r>
            <a:r>
              <a:rPr lang="it-IT" sz="2000" b="1" dirty="0" smtClean="0">
                <a:solidFill>
                  <a:srgbClr val="FFC000"/>
                </a:solidFill>
              </a:rPr>
              <a:t/>
            </a:r>
            <a:br>
              <a:rPr lang="it-IT" sz="2000" b="1" dirty="0" smtClean="0">
                <a:solidFill>
                  <a:srgbClr val="FFC000"/>
                </a:solidFill>
              </a:rPr>
            </a:br>
            <a:r>
              <a:rPr lang="it-IT" sz="2000" b="1" dirty="0" smtClean="0">
                <a:solidFill>
                  <a:srgbClr val="FFC000"/>
                </a:solidFill>
              </a:rPr>
              <a:t>Madonna </a:t>
            </a:r>
            <a:r>
              <a:rPr lang="it-IT" sz="2000" b="1" dirty="0">
                <a:solidFill>
                  <a:srgbClr val="FFC000"/>
                </a:solidFill>
              </a:rPr>
              <a:t>del </a:t>
            </a:r>
            <a:r>
              <a:rPr lang="it-IT" sz="2000" b="1" dirty="0" smtClean="0">
                <a:solidFill>
                  <a:srgbClr val="FFC000"/>
                </a:solidFill>
              </a:rPr>
              <a:t>Manto,</a:t>
            </a:r>
            <a:br>
              <a:rPr lang="it-IT" sz="2000" b="1" dirty="0" smtClean="0">
                <a:solidFill>
                  <a:srgbClr val="FFC000"/>
                </a:solidFill>
              </a:rPr>
            </a:br>
            <a:r>
              <a:rPr lang="it-IT" sz="2000" b="1" dirty="0" smtClean="0">
                <a:solidFill>
                  <a:srgbClr val="FFC000"/>
                </a:solidFill>
              </a:rPr>
              <a:t> </a:t>
            </a:r>
            <a:r>
              <a:rPr lang="it-IT" sz="2000" b="1" dirty="0">
                <a:solidFill>
                  <a:srgbClr val="FFC000"/>
                </a:solidFill>
              </a:rPr>
              <a:t>Siena, San Clemente ai Servi, 1431.</a:t>
            </a:r>
          </a:p>
        </p:txBody>
      </p:sp>
      <p:pic>
        <p:nvPicPr>
          <p:cNvPr id="4098" name="Picture 2" descr="C:\Users\Marina\Desktop\arte sacra\icone numerate\47. manto siena0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5318"/>
            <a:ext cx="3456384" cy="656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7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4725144"/>
            <a:ext cx="4355976" cy="14010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000" b="1" dirty="0" smtClean="0">
                <a:solidFill>
                  <a:srgbClr val="FFC000"/>
                </a:solidFill>
              </a:rPr>
              <a:t>Lippo </a:t>
            </a:r>
            <a:r>
              <a:rPr lang="it-IT" sz="2000" b="1" dirty="0" err="1" smtClean="0">
                <a:solidFill>
                  <a:srgbClr val="FFC000"/>
                </a:solidFill>
              </a:rPr>
              <a:t>Memmi</a:t>
            </a:r>
            <a:endParaRPr lang="it-IT" sz="2000" b="1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it-IT" sz="2000" b="1" dirty="0" smtClean="0">
                <a:solidFill>
                  <a:srgbClr val="FFC000"/>
                </a:solidFill>
              </a:rPr>
              <a:t>Madonna </a:t>
            </a:r>
            <a:r>
              <a:rPr lang="it-IT" sz="2000" b="1" dirty="0">
                <a:solidFill>
                  <a:srgbClr val="FFC000"/>
                </a:solidFill>
              </a:rPr>
              <a:t>dei raccomandati, </a:t>
            </a:r>
            <a:endParaRPr lang="it-IT" sz="2000" b="1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it-IT" sz="2000" b="1" dirty="0" smtClean="0">
                <a:solidFill>
                  <a:srgbClr val="FFC000"/>
                </a:solidFill>
              </a:rPr>
              <a:t>1350 </a:t>
            </a:r>
            <a:r>
              <a:rPr lang="it-IT" sz="2000" b="1" dirty="0" err="1" smtClean="0">
                <a:solidFill>
                  <a:srgbClr val="FFC000"/>
                </a:solidFill>
              </a:rPr>
              <a:t>ca</a:t>
            </a:r>
            <a:r>
              <a:rPr lang="it-IT" sz="2000" b="1" dirty="0" smtClean="0">
                <a:solidFill>
                  <a:srgbClr val="FFC000"/>
                </a:solidFill>
              </a:rPr>
              <a:t>., Orvieto, </a:t>
            </a:r>
          </a:p>
          <a:p>
            <a:pPr marL="0" indent="0" algn="ctr">
              <a:buNone/>
            </a:pPr>
            <a:r>
              <a:rPr lang="it-IT" sz="2000" b="1" dirty="0" smtClean="0">
                <a:solidFill>
                  <a:srgbClr val="FFC000"/>
                </a:solidFill>
              </a:rPr>
              <a:t>cappella del Corporale</a:t>
            </a:r>
            <a:endParaRPr lang="it-IT" sz="2000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Marina\Desktop\arte sacra\misericordiae\2. lippo mem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714" y="116632"/>
            <a:ext cx="4600775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9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278</Words>
  <Application>Microsoft Office PowerPoint</Application>
  <PresentationFormat>Presentazione su schermo (4:3)</PresentationFormat>
  <Paragraphs>44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Pietro Alemanno, Mater misericordiae, in  Sarnano (MC),  1494  La Mater Misericordiae nella pietà e nell’arte </vt:lpstr>
      <vt:lpstr>Presentazione standard di PowerPoint</vt:lpstr>
      <vt:lpstr>Presentazione standard di PowerPoint</vt:lpstr>
      <vt:lpstr>Presentazione standard di PowerPoint</vt:lpstr>
      <vt:lpstr>Simone Martini,   Madonna della Misericordia,  dalla chiesa di San Bartolomeo  di Vertine (Chianti),  Pinacoteca Nazionale di Siena, 1308 </vt:lpstr>
      <vt:lpstr>Della Robbia: Visitazione, 1445 circa,  terracotta invetriata, San Giovanni Fuorcivitas, Pistoia</vt:lpstr>
      <vt:lpstr>Presentazione standard di PowerPoint</vt:lpstr>
      <vt:lpstr>Giovanni di Paolo (1403 - 1482),  Madonna del Manto,  Siena, San Clemente ai Servi, 1431.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Bartolomeo Caporali,   Madonna della Misericordia, 1482  Montone (Perugia),  Museo Civico di San Francesco</vt:lpstr>
      <vt:lpstr>Barnaba da Modena Madonna della Misericordia, Genova, chiesa dei Servi, 1363, </vt:lpstr>
      <vt:lpstr>Mater Misericordiae,   Venezia, Scuola dei Calegheri in Campo San Donà a san Polo, sec. XV</vt:lpstr>
      <vt:lpstr>Michelangelo Merisi da Caravaggio,  Le Sette opere di Misericordia, Napoli,  Pio Monte della Misericordia 1606-1607</vt:lpstr>
      <vt:lpstr> Michelangelo Merisi da Caravaggio,  Le Sette opere di Misericordia,  Napoli,  Pio Monte della Misericordia 1606-1607, part.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Mater Misericordiae nella storia della pietà e dell’arte</dc:title>
  <dc:creator>Cecilia</dc:creator>
  <cp:lastModifiedBy>Marina</cp:lastModifiedBy>
  <cp:revision>44</cp:revision>
  <dcterms:created xsi:type="dcterms:W3CDTF">2016-03-17T10:21:44Z</dcterms:created>
  <dcterms:modified xsi:type="dcterms:W3CDTF">2016-03-18T23:01:50Z</dcterms:modified>
</cp:coreProperties>
</file>